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61" r:id="rId14"/>
    <p:sldId id="257" r:id="rId15"/>
    <p:sldId id="468" r:id="rId16"/>
    <p:sldId id="316" r:id="rId17"/>
  </p:sldIdLst>
  <p:sldSz cx="12192000" cy="6858000"/>
  <p:notesSz cx="6858000" cy="9144000"/>
  <p:embeddedFontLst>
    <p:embeddedFont>
      <p:font typeface="Saudi" panose="020B0504010101010102" pitchFamily="34" charset="-78"/>
      <p:regular r:id="rId19"/>
    </p:embeddedFont>
    <p:embeddedFont>
      <p:font typeface="Saudi Bold" panose="020B0804010101010102" pitchFamily="34" charset="-78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6D36"/>
    <a:srgbClr val="85AD42"/>
    <a:srgbClr val="D86E54"/>
    <a:srgbClr val="7470B2"/>
    <a:srgbClr val="8C6C33"/>
    <a:srgbClr val="00343A"/>
    <a:srgbClr val="008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969" autoAdjust="0"/>
    <p:restoredTop sz="94660"/>
  </p:normalViewPr>
  <p:slideViewPr>
    <p:cSldViewPr snapToGrid="0">
      <p:cViewPr varScale="1">
        <p:scale>
          <a:sx n="99" d="100"/>
          <a:sy n="99" d="100"/>
        </p:scale>
        <p:origin x="123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7C7AC98-B762-49C3-A943-32F763E96D59}" type="datetimeFigureOut">
              <a:rPr lang="ar-EG" smtClean="0"/>
              <a:t>26/03/1447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332445C-A148-4C6A-B642-DBD11248836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44406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2445C-A148-4C6A-B642-DBD11248836E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156156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2445C-A148-4C6A-B642-DBD11248836E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11096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2445C-A148-4C6A-B642-DBD11248836E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37192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2445C-A148-4C6A-B642-DBD11248836E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0125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2445C-A148-4C6A-B642-DBD11248836E}" type="slidenum">
              <a:rPr lang="ar-EG" smtClean="0"/>
              <a:t>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86116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2445C-A148-4C6A-B642-DBD11248836E}" type="slidenum">
              <a:rPr lang="ar-EG" smtClean="0"/>
              <a:t>13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126481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338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تم تنزيل هذا القالب من موقع </a:t>
            </a:r>
            <a:r>
              <a:rPr lang="en-US" dirty="0"/>
              <a:t>ingez-ppt.com </a:t>
            </a:r>
            <a:r>
              <a:rPr lang="ar-SA" dirty="0"/>
              <a:t> روابط تحميل الخطوط المستخدمة :</a:t>
            </a:r>
          </a:p>
          <a:p>
            <a:r>
              <a:rPr lang="en-US" dirty="0"/>
              <a:t>https://fonts.google.com/specimen/Tajawal?subset=arabic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98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74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829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6D69BA2-0A25-DA77-2410-8B8F59A92FEC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57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IBM+Plex+Sans+Arabic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F29DB79-3C60-88F0-8697-16CFCCCCCEE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92FBCD62-E0C8-D59C-B5ED-20CABB6F2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A8235E9F-22E4-003E-2DC6-59FEF57E58C9}"/>
                </a:ext>
              </a:extLst>
            </p:cNvPr>
            <p:cNvSpPr/>
            <p:nvPr/>
          </p:nvSpPr>
          <p:spPr>
            <a:xfrm>
              <a:off x="6199632" y="2176272"/>
              <a:ext cx="5678424" cy="749808"/>
            </a:xfrm>
            <a:prstGeom prst="rect">
              <a:avLst/>
            </a:prstGeom>
            <a:solidFill>
              <a:srgbClr val="008A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dirty="0">
                <a:cs typeface="Saudi" panose="020B0504010101010102" pitchFamily="34" charset="-78"/>
              </a:endParaRPr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94C2BF9B-92C8-E3C0-697A-AC1358D04AB8}"/>
                </a:ext>
              </a:extLst>
            </p:cNvPr>
            <p:cNvSpPr/>
            <p:nvPr/>
          </p:nvSpPr>
          <p:spPr>
            <a:xfrm>
              <a:off x="4489704" y="3557017"/>
              <a:ext cx="3721608" cy="749808"/>
            </a:xfrm>
            <a:prstGeom prst="rect">
              <a:avLst/>
            </a:prstGeom>
            <a:solidFill>
              <a:srgbClr val="008A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dirty="0">
                <a:cs typeface="Saudi" panose="020B0504010101010102" pitchFamily="34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7032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5B1D8-CA1B-B008-76B9-D3FCFC77D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D6CD7DF-40B7-8C12-DA26-2F8E25CC9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t="93733" r="78100" b="2133"/>
          <a:stretch>
            <a:fillRect/>
          </a:stretch>
        </p:blipFill>
        <p:spPr>
          <a:xfrm>
            <a:off x="457200" y="6428232"/>
            <a:ext cx="1344168" cy="28346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560FF8A-9EE7-FD3B-C18C-EC73D2587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75" t="91200"/>
          <a:stretch>
            <a:fillRect/>
          </a:stretch>
        </p:blipFill>
        <p:spPr>
          <a:xfrm>
            <a:off x="10469880" y="6254496"/>
            <a:ext cx="1722120" cy="60350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A1F7880-FAB1-49B9-1A13-E8C89E0737DB}"/>
              </a:ext>
            </a:extLst>
          </p:cNvPr>
          <p:cNvSpPr/>
          <p:nvPr/>
        </p:nvSpPr>
        <p:spPr>
          <a:xfrm>
            <a:off x="10517124" y="923544"/>
            <a:ext cx="813816" cy="813816"/>
          </a:xfrm>
          <a:prstGeom prst="rect">
            <a:avLst/>
          </a:prstGeom>
          <a:solidFill>
            <a:srgbClr val="008A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4400" dirty="0"/>
              <a:t>7</a:t>
            </a:r>
            <a:endParaRPr lang="ar-EG" sz="4400" dirty="0">
              <a:cs typeface="Saudi" panose="020B0504010101010102" pitchFamily="34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E474EDF-1967-2A05-828F-59773D83FF44}"/>
              </a:ext>
            </a:extLst>
          </p:cNvPr>
          <p:cNvSpPr txBox="1"/>
          <p:nvPr/>
        </p:nvSpPr>
        <p:spPr>
          <a:xfrm>
            <a:off x="6922008" y="2014573"/>
            <a:ext cx="45148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EG" sz="4400" dirty="0">
                <a:solidFill>
                  <a:srgbClr val="008A4A"/>
                </a:solidFill>
                <a:latin typeface="Saudi Bold" panose="020B0804010101010102" pitchFamily="34" charset="-78"/>
                <a:cs typeface="Saudi Bold" panose="020B0804010101010102" pitchFamily="34" charset="-78"/>
              </a:rPr>
              <a:t>فعاليات اليوم الوطني</a:t>
            </a:r>
            <a:endParaRPr lang="ar-EG" sz="3600" dirty="0">
              <a:solidFill>
                <a:srgbClr val="008A4A"/>
              </a:solidFill>
              <a:latin typeface="Saudi Bold" panose="020B0804010101010102" pitchFamily="34" charset="-78"/>
              <a:cs typeface="Saudi Bold" panose="020B0804010101010102" pitchFamily="34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EF1AF54-4281-C5F9-48D9-81A2083CEF67}"/>
              </a:ext>
            </a:extLst>
          </p:cNvPr>
          <p:cNvSpPr txBox="1"/>
          <p:nvPr/>
        </p:nvSpPr>
        <p:spPr>
          <a:xfrm>
            <a:off x="1463040" y="2957404"/>
            <a:ext cx="997381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في اليوم الوطني تُقام احتفالات مميزة تشمل:</a:t>
            </a:r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العروض الجوية والعسكرية التي تعكس قوة المملكة.</a:t>
            </a:r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الألعاب النارية التي تزين سماء المدن السعودية.</a:t>
            </a:r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الفعاليات التراثية والفنية التي تعبر عن ثقافة المملكة الغنية.</a:t>
            </a:r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مشاركة المواطنين باللباس الوطني والأعلام في الشوارع.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0F16AE37-6B3E-A76A-7A56-9F4663AEF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28" y="-64202"/>
            <a:ext cx="5494020" cy="701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25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54073-7CD0-6FBD-BA82-5D7AF1449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4CEF89E-35FB-C7AE-4420-53673BF09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t="93733" r="78100" b="2133"/>
          <a:stretch>
            <a:fillRect/>
          </a:stretch>
        </p:blipFill>
        <p:spPr>
          <a:xfrm>
            <a:off x="457200" y="6428232"/>
            <a:ext cx="1344168" cy="28346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71758BE-9B59-4300-5C46-E4BEAE59A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75" t="91200"/>
          <a:stretch>
            <a:fillRect/>
          </a:stretch>
        </p:blipFill>
        <p:spPr>
          <a:xfrm>
            <a:off x="10469880" y="6254496"/>
            <a:ext cx="1722120" cy="60350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3D3FA54-9088-7D69-50B7-8A025F965C95}"/>
              </a:ext>
            </a:extLst>
          </p:cNvPr>
          <p:cNvSpPr/>
          <p:nvPr/>
        </p:nvSpPr>
        <p:spPr>
          <a:xfrm>
            <a:off x="10517124" y="923544"/>
            <a:ext cx="813816" cy="813816"/>
          </a:xfrm>
          <a:prstGeom prst="rect">
            <a:avLst/>
          </a:prstGeom>
          <a:solidFill>
            <a:srgbClr val="008A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4400" dirty="0"/>
              <a:t>8</a:t>
            </a:r>
            <a:endParaRPr lang="ar-EG" sz="4400" dirty="0">
              <a:cs typeface="Saudi" panose="020B0504010101010102" pitchFamily="34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A4CE0F9-2F92-3206-4235-52D55D0E9FDD}"/>
              </a:ext>
            </a:extLst>
          </p:cNvPr>
          <p:cNvSpPr txBox="1"/>
          <p:nvPr/>
        </p:nvSpPr>
        <p:spPr>
          <a:xfrm>
            <a:off x="5321808" y="2014573"/>
            <a:ext cx="61150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EG" sz="4400" dirty="0">
                <a:solidFill>
                  <a:srgbClr val="008A4A"/>
                </a:solidFill>
                <a:latin typeface="Saudi Bold" panose="020B0804010101010102" pitchFamily="34" charset="-78"/>
                <a:cs typeface="Saudi Bold" panose="020B0804010101010102" pitchFamily="34" charset="-78"/>
              </a:rPr>
              <a:t>دور الشباب في بناء الوطن</a:t>
            </a:r>
            <a:endParaRPr lang="ar-EG" sz="3600" dirty="0">
              <a:solidFill>
                <a:srgbClr val="008A4A"/>
              </a:solidFill>
              <a:latin typeface="Saudi Bold" panose="020B0804010101010102" pitchFamily="34" charset="-78"/>
              <a:cs typeface="Saudi Bold" panose="020B0804010101010102" pitchFamily="34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A77E3CE-6056-61CE-BECD-6CAC659F7A2E}"/>
              </a:ext>
            </a:extLst>
          </p:cNvPr>
          <p:cNvSpPr txBox="1"/>
          <p:nvPr/>
        </p:nvSpPr>
        <p:spPr>
          <a:xfrm>
            <a:off x="5824728" y="2957404"/>
            <a:ext cx="561213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الشباب يمثلون أكثر من نصف المجتمع السعودي.</a:t>
            </a:r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هم المحرك الأساسي للتنمية والابتكار.</a:t>
            </a:r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ساهموا في مجالات عديدة مثل التكنولوجيا، ريادة الأعمال، التعليم، الفنون.</a:t>
            </a:r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رؤية 2030 خصصت برامج عديدة لتمكين الشباب واستثمار طاقتهم.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4A7C2614-FAE2-5188-4F0A-68D5889CE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02" y="994409"/>
            <a:ext cx="3904301" cy="512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81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C9CCC-8318-7D4F-9735-E39793733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3332E65-3609-FD27-07E1-9157DBBBA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t="93733" r="78100" b="2133"/>
          <a:stretch>
            <a:fillRect/>
          </a:stretch>
        </p:blipFill>
        <p:spPr>
          <a:xfrm>
            <a:off x="457200" y="6428232"/>
            <a:ext cx="1344168" cy="28346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975EAFB-9C3D-1CBD-0DC6-7E84F00D1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75" t="91200"/>
          <a:stretch>
            <a:fillRect/>
          </a:stretch>
        </p:blipFill>
        <p:spPr>
          <a:xfrm>
            <a:off x="10469880" y="6254496"/>
            <a:ext cx="1722120" cy="60350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498755FC-376C-708A-BCAE-8262BD258ADF}"/>
              </a:ext>
            </a:extLst>
          </p:cNvPr>
          <p:cNvSpPr/>
          <p:nvPr/>
        </p:nvSpPr>
        <p:spPr>
          <a:xfrm>
            <a:off x="10517124" y="923544"/>
            <a:ext cx="813816" cy="813816"/>
          </a:xfrm>
          <a:prstGeom prst="rect">
            <a:avLst/>
          </a:prstGeom>
          <a:solidFill>
            <a:srgbClr val="008A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4400" dirty="0">
                <a:cs typeface="Saudi" panose="020B0504010101010102" pitchFamily="34" charset="-78"/>
              </a:rPr>
              <a:t>9</a:t>
            </a:r>
            <a:endParaRPr lang="ar-EG" sz="4400" dirty="0">
              <a:cs typeface="Saudi" panose="020B0504010101010102" pitchFamily="34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FDB90B4-72BE-7FBF-7068-23B52CC02D73}"/>
              </a:ext>
            </a:extLst>
          </p:cNvPr>
          <p:cNvSpPr txBox="1"/>
          <p:nvPr/>
        </p:nvSpPr>
        <p:spPr>
          <a:xfrm>
            <a:off x="5321808" y="2014573"/>
            <a:ext cx="61150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EG" sz="4400" dirty="0">
                <a:solidFill>
                  <a:srgbClr val="008A4A"/>
                </a:solidFill>
                <a:latin typeface="Saudi Bold" panose="020B0804010101010102" pitchFamily="34" charset="-78"/>
                <a:cs typeface="Saudi Bold" panose="020B0804010101010102" pitchFamily="34" charset="-78"/>
              </a:rPr>
              <a:t>كلمات وطنية ملهمة</a:t>
            </a:r>
            <a:endParaRPr lang="ar-EG" sz="3600" dirty="0">
              <a:solidFill>
                <a:srgbClr val="008A4A"/>
              </a:solidFill>
              <a:latin typeface="Saudi Bold" panose="020B0804010101010102" pitchFamily="34" charset="-78"/>
              <a:cs typeface="Saudi Bold" panose="020B0804010101010102" pitchFamily="34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58E8540-F14D-C390-DCB2-E95050E046D1}"/>
              </a:ext>
            </a:extLst>
          </p:cNvPr>
          <p:cNvSpPr txBox="1"/>
          <p:nvPr/>
        </p:nvSpPr>
        <p:spPr>
          <a:xfrm>
            <a:off x="768096" y="3158634"/>
            <a:ext cx="106687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الملك سلمان بن عبدالعزيز: </a:t>
            </a:r>
            <a:r>
              <a:rPr lang="ar-EG" sz="2000" dirty="0">
                <a:solidFill>
                  <a:srgbClr val="8C6C33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"هدفي الأول أن تكون بلادنا نموذجًا ناجحًا ورائدًا في العالم على كافة الأصعدة.</a:t>
            </a:r>
            <a:endParaRPr lang="en-US" sz="2000" dirty="0">
              <a:solidFill>
                <a:srgbClr val="8C6C33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endParaRPr lang="en-US" sz="2000" dirty="0">
              <a:solidFill>
                <a:srgbClr val="8C6C33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"ولي العهد الأمير محمد بن سلمان</a:t>
            </a:r>
            <a:r>
              <a:rPr lang="ar-EG" sz="2000" dirty="0">
                <a:solidFill>
                  <a:srgbClr val="8B6D36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: "طموحنا أن نبني وطنًا أكثر ازدهارًا يليق بمكانته وتاريخه العريق.</a:t>
            </a:r>
            <a:endParaRPr lang="en-US" sz="2000" dirty="0">
              <a:solidFill>
                <a:srgbClr val="8B6D36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"هذه الكلمات تمثل مصدر إلهام لكل مواطن يسعى لبناء المستقبل.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BFD5DB0-A405-2961-40C0-86EAB9BEB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9716"/>
            <a:ext cx="12192000" cy="99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78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A085973-61E9-8F7E-E000-9CC3EAC5C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44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9AB298C4-7452-FDB6-0A7A-4F13201A3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80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461FF79-CEE3-DFD7-635D-8F3855443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67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8197C538-F605-4470-B8E7-E81A57470B0C}"/>
              </a:ext>
            </a:extLst>
          </p:cNvPr>
          <p:cNvSpPr txBox="1"/>
          <p:nvPr/>
        </p:nvSpPr>
        <p:spPr>
          <a:xfrm>
            <a:off x="2221761" y="4244612"/>
            <a:ext cx="7748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الخط</a:t>
            </a:r>
            <a:r>
              <a:rPr lang="ar-SA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وط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المستخدم</a:t>
            </a:r>
            <a:r>
              <a:rPr lang="ar-SA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  <a:r>
              <a:rPr lang="en-GB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في القالب </a:t>
            </a:r>
            <a:endParaRPr lang="ar-SA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IBM Plex Sans Arabic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ar-EG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endParaRPr lang="ar-EG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33" y="2011505"/>
            <a:ext cx="12191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</a:p>
          <a:p>
            <a:pPr algn="ctr" rtl="1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C90020D-4207-4C2F-8C81-B45A4C4FAC27}"/>
              </a:ext>
            </a:extLst>
          </p:cNvPr>
          <p:cNvSpPr txBox="1"/>
          <p:nvPr/>
        </p:nvSpPr>
        <p:spPr>
          <a:xfrm>
            <a:off x="2275840" y="4318472"/>
            <a:ext cx="76403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br>
              <a:rPr lang="ar-SA" sz="14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</a:br>
            <a:r>
              <a:rPr lang="ar-SA" sz="14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*تم تصميم هذا القالب بواسطة موقع انجز </a:t>
            </a:r>
            <a:r>
              <a:rPr lang="en-US" sz="14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ingez-ppt </a:t>
            </a:r>
            <a:r>
              <a:rPr lang="ar-SA" sz="14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 ولا يحق لأي شخص إعادة نشر أو توزيع ملفات القوالب أو إصدارات معدلة في مواقع أخرى بدون إذن خطي من انجز</a:t>
            </a:r>
            <a:endParaRPr lang="ar-SA" sz="1400" dirty="0">
              <a:solidFill>
                <a:srgbClr val="FFC9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0907084-9ED6-89D6-E865-36AC49C39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16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5D3310E-1104-0FAC-E550-F8B2B4EED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97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E906D90-EC34-8505-FA86-A7AD66E32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t="93733" r="78100" b="2133"/>
          <a:stretch>
            <a:fillRect/>
          </a:stretch>
        </p:blipFill>
        <p:spPr>
          <a:xfrm>
            <a:off x="457200" y="6428232"/>
            <a:ext cx="1344168" cy="28346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A538B55-E57E-DF02-6FC8-1329A4CFA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75" t="91200"/>
          <a:stretch>
            <a:fillRect/>
          </a:stretch>
        </p:blipFill>
        <p:spPr>
          <a:xfrm>
            <a:off x="10469880" y="6254496"/>
            <a:ext cx="1722120" cy="60350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69A6C9E-EC82-73BC-B361-18E0DACBA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0" t="57111" r="6150" b="36622"/>
          <a:stretch>
            <a:fillRect/>
          </a:stretch>
        </p:blipFill>
        <p:spPr>
          <a:xfrm>
            <a:off x="7376922" y="5203270"/>
            <a:ext cx="4059936" cy="42976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E87BC3D9-405E-9AC6-2AD3-E529D496C6A3}"/>
              </a:ext>
            </a:extLst>
          </p:cNvPr>
          <p:cNvSpPr/>
          <p:nvPr/>
        </p:nvSpPr>
        <p:spPr>
          <a:xfrm>
            <a:off x="10517124" y="923544"/>
            <a:ext cx="813816" cy="813816"/>
          </a:xfrm>
          <a:prstGeom prst="rect">
            <a:avLst/>
          </a:prstGeom>
          <a:solidFill>
            <a:srgbClr val="008A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4400" dirty="0"/>
              <a:t>1</a:t>
            </a:r>
            <a:endParaRPr lang="ar-EG" sz="4400" dirty="0">
              <a:cs typeface="Saudi" panose="020B0504010101010102" pitchFamily="34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9F6EC50-F737-42FE-BA16-E30AE3872B1A}"/>
              </a:ext>
            </a:extLst>
          </p:cNvPr>
          <p:cNvSpPr txBox="1"/>
          <p:nvPr/>
        </p:nvSpPr>
        <p:spPr>
          <a:xfrm>
            <a:off x="9509760" y="2014573"/>
            <a:ext cx="19270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EG" sz="4400" dirty="0">
                <a:solidFill>
                  <a:srgbClr val="008A4A"/>
                </a:solidFill>
                <a:latin typeface="Saudi Bold" panose="020B0804010101010102" pitchFamily="34" charset="-78"/>
                <a:cs typeface="Saudi Bold" panose="020B0804010101010102" pitchFamily="34" charset="-78"/>
              </a:rPr>
              <a:t>مقدمة</a:t>
            </a:r>
            <a:endParaRPr lang="ar-EG" sz="3600" dirty="0">
              <a:solidFill>
                <a:srgbClr val="008A4A"/>
              </a:solidFill>
              <a:latin typeface="Saudi Bold" panose="020B0804010101010102" pitchFamily="34" charset="-78"/>
              <a:cs typeface="Saudi Bold" panose="020B0804010101010102" pitchFamily="34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14E727F-EBD3-C8A4-6C7E-ACAFFB9D7537}"/>
              </a:ext>
            </a:extLst>
          </p:cNvPr>
          <p:cNvSpPr txBox="1"/>
          <p:nvPr/>
        </p:nvSpPr>
        <p:spPr>
          <a:xfrm>
            <a:off x="5614416" y="2957404"/>
            <a:ext cx="582244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اليوم الوطني السعودي هو مناسبة عظيمة </a:t>
            </a:r>
            <a:r>
              <a:rPr lang="ar-SA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ن</a:t>
            </a:r>
            <a:r>
              <a:rPr lang="ar-EG" sz="2000" dirty="0" err="1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حتفل</a:t>
            </a:r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 بها في 23 سبتمبر من كل عام.</a:t>
            </a:r>
            <a:endParaRPr lang="ar-SA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endParaRPr lang="ar-SA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في هذا اليوم نُحيي ذكرى توحيد المملكة العربية السعودية على يد المؤسس الملك عبدالعزيز بن عبدالرحمن آل سعود – رحمه الله.</a:t>
            </a:r>
            <a:endParaRPr lang="ar-SA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يمثل هذا اليوم لحظة فخر واعتزاز بتاريخنا وهويتنا الوطنية.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58B50352-8B40-4D24-2E1A-71D9288B0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28" y="-64202"/>
            <a:ext cx="5494020" cy="701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34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EC023-F54D-CD5D-073B-41585D736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1F98C24-6686-1A9E-45A8-FB36D6271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t="93733" r="78100" b="2133"/>
          <a:stretch>
            <a:fillRect/>
          </a:stretch>
        </p:blipFill>
        <p:spPr>
          <a:xfrm>
            <a:off x="457200" y="6428232"/>
            <a:ext cx="1344168" cy="28346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B849E16-F243-8886-30AA-69DD4783F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75" t="91200"/>
          <a:stretch>
            <a:fillRect/>
          </a:stretch>
        </p:blipFill>
        <p:spPr>
          <a:xfrm>
            <a:off x="10469880" y="6254496"/>
            <a:ext cx="1722120" cy="60350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772E43B-1DD9-88C9-85DC-7B5DACEC1B43}"/>
              </a:ext>
            </a:extLst>
          </p:cNvPr>
          <p:cNvSpPr/>
          <p:nvPr/>
        </p:nvSpPr>
        <p:spPr>
          <a:xfrm>
            <a:off x="10517124" y="923544"/>
            <a:ext cx="813816" cy="813816"/>
          </a:xfrm>
          <a:prstGeom prst="rect">
            <a:avLst/>
          </a:prstGeom>
          <a:solidFill>
            <a:srgbClr val="008A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4400" dirty="0"/>
              <a:t>2</a:t>
            </a:r>
            <a:endParaRPr lang="ar-EG" sz="4400" dirty="0">
              <a:cs typeface="Saudi" panose="020B0504010101010102" pitchFamily="34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0C62742-BA97-6C4A-AC7F-8C03A8BB7234}"/>
              </a:ext>
            </a:extLst>
          </p:cNvPr>
          <p:cNvSpPr txBox="1"/>
          <p:nvPr/>
        </p:nvSpPr>
        <p:spPr>
          <a:xfrm>
            <a:off x="8522208" y="2014573"/>
            <a:ext cx="29146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EG" sz="4400" dirty="0">
                <a:solidFill>
                  <a:srgbClr val="008A4A"/>
                </a:solidFill>
                <a:latin typeface="Saudi Bold" panose="020B0804010101010102" pitchFamily="34" charset="-78"/>
                <a:cs typeface="Saudi Bold" panose="020B0804010101010102" pitchFamily="34" charset="-78"/>
              </a:rPr>
              <a:t>لمحة تاريخية</a:t>
            </a:r>
            <a:endParaRPr lang="ar-EG" sz="3600" dirty="0">
              <a:solidFill>
                <a:srgbClr val="008A4A"/>
              </a:solidFill>
              <a:latin typeface="Saudi Bold" panose="020B0804010101010102" pitchFamily="34" charset="-78"/>
              <a:cs typeface="Saudi Bold" panose="020B0804010101010102" pitchFamily="34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911D093-9020-5BC9-B524-784CFFE8E1B3}"/>
              </a:ext>
            </a:extLst>
          </p:cNvPr>
          <p:cNvSpPr txBox="1"/>
          <p:nvPr/>
        </p:nvSpPr>
        <p:spPr>
          <a:xfrm>
            <a:off x="5843016" y="2957404"/>
            <a:ext cx="559384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في عام 1932م / 1351هـ صدر المرسوم الملكي الذي أعلن توحيد البلاد تحت اسم المملكة العربية السعودية.</a:t>
            </a:r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جاء هذا التوحيد بعد جهود طويلة من الكفاح لبناء وطن موحد يسوده الأمن والاستقرار.</a:t>
            </a:r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منذ ذلك اليوم انطلقت المملكة نحو مسيرة من النهضة والبناء والتطور.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FE49ED73-2824-71A4-7715-4FDB3EE1308C}"/>
              </a:ext>
            </a:extLst>
          </p:cNvPr>
          <p:cNvGrpSpPr/>
          <p:nvPr/>
        </p:nvGrpSpPr>
        <p:grpSpPr>
          <a:xfrm>
            <a:off x="457200" y="1189414"/>
            <a:ext cx="4892041" cy="4856140"/>
            <a:chOff x="457199" y="808251"/>
            <a:chExt cx="5285233" cy="5246447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52C072CD-7D92-3B12-E84B-112B70B86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808251"/>
              <a:ext cx="5285232" cy="2620749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96845A6E-1E19-ACA8-B631-182EED641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" y="3429000"/>
              <a:ext cx="5285233" cy="2625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1515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081FA-EE4D-3627-B21C-4B5953EC9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8A20C6D-1B94-3231-DCB7-EFBD42438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t="93733" r="78100" b="2133"/>
          <a:stretch>
            <a:fillRect/>
          </a:stretch>
        </p:blipFill>
        <p:spPr>
          <a:xfrm>
            <a:off x="457200" y="6428232"/>
            <a:ext cx="1344168" cy="28346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FDEC429-F168-D1F0-2C52-10474B672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75" t="91200"/>
          <a:stretch>
            <a:fillRect/>
          </a:stretch>
        </p:blipFill>
        <p:spPr>
          <a:xfrm>
            <a:off x="10469880" y="6254496"/>
            <a:ext cx="1722120" cy="60350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06CE532-7B06-11F4-0582-9C0632360C38}"/>
              </a:ext>
            </a:extLst>
          </p:cNvPr>
          <p:cNvSpPr/>
          <p:nvPr/>
        </p:nvSpPr>
        <p:spPr>
          <a:xfrm>
            <a:off x="10517124" y="923544"/>
            <a:ext cx="813816" cy="813816"/>
          </a:xfrm>
          <a:prstGeom prst="rect">
            <a:avLst/>
          </a:prstGeom>
          <a:solidFill>
            <a:srgbClr val="008A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4400" dirty="0"/>
              <a:t>3</a:t>
            </a:r>
            <a:endParaRPr lang="ar-EG" sz="4400" dirty="0">
              <a:cs typeface="Saudi" panose="020B0504010101010102" pitchFamily="34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AC703BD-1AAD-7BE2-F185-A09F308B8A47}"/>
              </a:ext>
            </a:extLst>
          </p:cNvPr>
          <p:cNvSpPr txBox="1"/>
          <p:nvPr/>
        </p:nvSpPr>
        <p:spPr>
          <a:xfrm>
            <a:off x="7376922" y="2014573"/>
            <a:ext cx="40599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EG" sz="4400" dirty="0">
                <a:solidFill>
                  <a:srgbClr val="008A4A"/>
                </a:solidFill>
                <a:latin typeface="Saudi Bold" panose="020B0804010101010102" pitchFamily="34" charset="-78"/>
                <a:cs typeface="Saudi Bold" panose="020B0804010101010102" pitchFamily="34" charset="-78"/>
              </a:rPr>
              <a:t>شعار اليوم الوطني</a:t>
            </a:r>
            <a:endParaRPr lang="ar-EG" sz="3600" dirty="0">
              <a:solidFill>
                <a:srgbClr val="008A4A"/>
              </a:solidFill>
              <a:latin typeface="Saudi Bold" panose="020B0804010101010102" pitchFamily="34" charset="-78"/>
              <a:cs typeface="Saudi Bold" panose="020B0804010101010102" pitchFamily="34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F836C8D-C21B-7F3E-A8C0-2B4B98D0272D}"/>
              </a:ext>
            </a:extLst>
          </p:cNvPr>
          <p:cNvSpPr txBox="1"/>
          <p:nvPr/>
        </p:nvSpPr>
        <p:spPr>
          <a:xfrm>
            <a:off x="7376922" y="2957404"/>
            <a:ext cx="405993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الشعار الرسمي لهذا العام هو: “</a:t>
            </a:r>
            <a:r>
              <a:rPr lang="ar-SA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عزنا بطبعنا</a:t>
            </a:r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“</a:t>
            </a:r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r>
              <a:rPr lang="ar-SA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بأطباعنا يبان الكرم والجود والفزعة والطموح برؤيتنا والاصالة في عروقنا </a:t>
            </a:r>
            <a:r>
              <a:rPr lang="ar-SA" sz="2000" dirty="0" err="1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هالأطباع</a:t>
            </a:r>
            <a:r>
              <a:rPr lang="ar-SA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 أصل فينا وعنها ما نتخلى</a:t>
            </a:r>
            <a:endParaRPr lang="ar-EG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BD15E63-3B0F-D4F3-C1A1-D84B9662C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81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61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BA23C-B8C8-C5AF-5ABA-932E7D71E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98228A0-7509-ED3A-B57A-73D71F664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t="93733" r="78100" b="2133"/>
          <a:stretch>
            <a:fillRect/>
          </a:stretch>
        </p:blipFill>
        <p:spPr>
          <a:xfrm>
            <a:off x="457200" y="6428232"/>
            <a:ext cx="1344168" cy="28346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CCAD363-BA46-B6AD-922E-64E75730F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75" t="91200"/>
          <a:stretch>
            <a:fillRect/>
          </a:stretch>
        </p:blipFill>
        <p:spPr>
          <a:xfrm>
            <a:off x="10469880" y="6254496"/>
            <a:ext cx="1722120" cy="60350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5A65C923-4E99-F48D-BDE1-A8594083A9D6}"/>
              </a:ext>
            </a:extLst>
          </p:cNvPr>
          <p:cNvSpPr/>
          <p:nvPr/>
        </p:nvSpPr>
        <p:spPr>
          <a:xfrm>
            <a:off x="10517124" y="923544"/>
            <a:ext cx="813816" cy="813816"/>
          </a:xfrm>
          <a:prstGeom prst="rect">
            <a:avLst/>
          </a:prstGeom>
          <a:solidFill>
            <a:srgbClr val="008A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4400" dirty="0"/>
              <a:t>4</a:t>
            </a:r>
            <a:endParaRPr lang="ar-EG" sz="4400" dirty="0">
              <a:cs typeface="Saudi" panose="020B0504010101010102" pitchFamily="34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3066650-5074-CFC2-9610-EA4481809E93}"/>
              </a:ext>
            </a:extLst>
          </p:cNvPr>
          <p:cNvSpPr txBox="1"/>
          <p:nvPr/>
        </p:nvSpPr>
        <p:spPr>
          <a:xfrm>
            <a:off x="7552944" y="2014573"/>
            <a:ext cx="3883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EG" sz="4400" dirty="0">
                <a:solidFill>
                  <a:srgbClr val="008A4A"/>
                </a:solidFill>
                <a:latin typeface="Saudi Bold" panose="020B0804010101010102" pitchFamily="34" charset="-78"/>
                <a:cs typeface="Saudi Bold" panose="020B0804010101010102" pitchFamily="34" charset="-78"/>
              </a:rPr>
              <a:t>إنجازات المملكة</a:t>
            </a:r>
            <a:endParaRPr lang="ar-EG" sz="3600" dirty="0">
              <a:solidFill>
                <a:srgbClr val="008A4A"/>
              </a:solidFill>
              <a:latin typeface="Saudi Bold" panose="020B0804010101010102" pitchFamily="34" charset="-78"/>
              <a:cs typeface="Saudi Bold" panose="020B0804010101010102" pitchFamily="34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C7C3CCA-9A1A-806C-FD5B-F8CC7B813B73}"/>
              </a:ext>
            </a:extLst>
          </p:cNvPr>
          <p:cNvSpPr txBox="1"/>
          <p:nvPr/>
        </p:nvSpPr>
        <p:spPr>
          <a:xfrm>
            <a:off x="5257800" y="2957404"/>
            <a:ext cx="617905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حققت المملكة إنجازات ضخمة في ظل رؤية السعودية 2030، منها:</a:t>
            </a:r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تطوير مشاريع اقتصادية كبرى مثل </a:t>
            </a:r>
            <a:r>
              <a:rPr lang="ar-EG" sz="2000" dirty="0" err="1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نيوم</a:t>
            </a:r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 والقدية والبحر الأحمر.</a:t>
            </a:r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تنويع مصادر الدخل وتقليل الاعتماد على النفط.</a:t>
            </a:r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دعم السياحة والترفيه وفتح آفاق جديدة للاستثمار.</a:t>
            </a:r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تمكين المرأة السعودية وتعزيز دورها في المجتمع.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A5BEFA9B-8E47-BC19-98CA-79AC4FCB6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5" r="219"/>
          <a:stretch>
            <a:fillRect/>
          </a:stretch>
        </p:blipFill>
        <p:spPr>
          <a:xfrm>
            <a:off x="0" y="1"/>
            <a:ext cx="3360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80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37BBD-D939-ED81-2DF2-9A2B4380E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BB56C6C-2F70-6065-A61D-98A6FC7A6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t="93733" r="78100" b="2133"/>
          <a:stretch>
            <a:fillRect/>
          </a:stretch>
        </p:blipFill>
        <p:spPr>
          <a:xfrm>
            <a:off x="457200" y="6428232"/>
            <a:ext cx="1344168" cy="28346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472D82E-0217-8C21-0A94-766E54900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75" t="91200"/>
          <a:stretch>
            <a:fillRect/>
          </a:stretch>
        </p:blipFill>
        <p:spPr>
          <a:xfrm>
            <a:off x="10469880" y="6254496"/>
            <a:ext cx="1722120" cy="60350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9FF6CCF-6970-902B-4FE5-042A46545637}"/>
              </a:ext>
            </a:extLst>
          </p:cNvPr>
          <p:cNvSpPr/>
          <p:nvPr/>
        </p:nvSpPr>
        <p:spPr>
          <a:xfrm>
            <a:off x="10517124" y="923544"/>
            <a:ext cx="813816" cy="813816"/>
          </a:xfrm>
          <a:prstGeom prst="rect">
            <a:avLst/>
          </a:prstGeom>
          <a:solidFill>
            <a:srgbClr val="008A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4400" dirty="0"/>
              <a:t>5</a:t>
            </a:r>
            <a:endParaRPr lang="ar-EG" sz="4400" dirty="0">
              <a:cs typeface="Saudi" panose="020B0504010101010102" pitchFamily="34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93FFEEB-87D3-B935-12A9-7CD2560285E3}"/>
              </a:ext>
            </a:extLst>
          </p:cNvPr>
          <p:cNvSpPr txBox="1"/>
          <p:nvPr/>
        </p:nvSpPr>
        <p:spPr>
          <a:xfrm>
            <a:off x="8522208" y="2014573"/>
            <a:ext cx="29146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EG" sz="4400" dirty="0">
                <a:solidFill>
                  <a:srgbClr val="008A4A"/>
                </a:solidFill>
                <a:latin typeface="Saudi Bold" panose="020B0804010101010102" pitchFamily="34" charset="-78"/>
                <a:cs typeface="Saudi Bold" panose="020B0804010101010102" pitchFamily="34" charset="-78"/>
              </a:rPr>
              <a:t>لمحة تاريخية</a:t>
            </a:r>
            <a:endParaRPr lang="ar-EG" sz="3600" dirty="0">
              <a:solidFill>
                <a:srgbClr val="008A4A"/>
              </a:solidFill>
              <a:latin typeface="Saudi Bold" panose="020B0804010101010102" pitchFamily="34" charset="-78"/>
              <a:cs typeface="Saudi Bold" panose="020B0804010101010102" pitchFamily="34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586D7F1-13AE-8205-16FC-F483134B6978}"/>
              </a:ext>
            </a:extLst>
          </p:cNvPr>
          <p:cNvSpPr txBox="1"/>
          <p:nvPr/>
        </p:nvSpPr>
        <p:spPr>
          <a:xfrm>
            <a:off x="6208776" y="2957404"/>
            <a:ext cx="522808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في عام 1932م / 1351هـ صدر المرسوم الملكي الذي أعلن توحيد البلاد تحت اسم المملكة العربية السعودية.</a:t>
            </a:r>
            <a:endParaRPr lang="ar-SA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endParaRPr lang="ar-SA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جاء هذا التوحيد بعد جهود طويلة من الكفاح لبناء وطن موحد يسوده الأمن والاستقرار.</a:t>
            </a:r>
            <a:endParaRPr lang="ar-SA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endParaRPr lang="ar-SA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منذ ذلك اليوم انطلقت المملكة نحو مسيرة من النهضة والبناء والتطور.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6B4AEF8-509B-EB63-0819-A4DCD9C8A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5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97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7A2DB-A281-6F49-B266-7A553746D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1E3BA6B-E6CA-D1BE-C50A-B72DE3397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t="93733" r="78100" b="2133"/>
          <a:stretch>
            <a:fillRect/>
          </a:stretch>
        </p:blipFill>
        <p:spPr>
          <a:xfrm>
            <a:off x="457200" y="6428232"/>
            <a:ext cx="1344168" cy="28346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1D31F82-CEEC-B068-D179-39B4EBD3E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75" t="91200"/>
          <a:stretch>
            <a:fillRect/>
          </a:stretch>
        </p:blipFill>
        <p:spPr>
          <a:xfrm>
            <a:off x="10469880" y="6254496"/>
            <a:ext cx="1722120" cy="60350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6092831-9536-4251-88BF-9C69A6420896}"/>
              </a:ext>
            </a:extLst>
          </p:cNvPr>
          <p:cNvSpPr/>
          <p:nvPr/>
        </p:nvSpPr>
        <p:spPr>
          <a:xfrm>
            <a:off x="10517124" y="923544"/>
            <a:ext cx="813816" cy="813816"/>
          </a:xfrm>
          <a:prstGeom prst="rect">
            <a:avLst/>
          </a:prstGeom>
          <a:solidFill>
            <a:srgbClr val="008A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4400" dirty="0"/>
              <a:t>6</a:t>
            </a:r>
            <a:endParaRPr lang="ar-EG" sz="4400" dirty="0">
              <a:cs typeface="Saudi" panose="020B0504010101010102" pitchFamily="34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A2A4134-8B10-BBE4-05FB-3F6CD8C96118}"/>
              </a:ext>
            </a:extLst>
          </p:cNvPr>
          <p:cNvSpPr txBox="1"/>
          <p:nvPr/>
        </p:nvSpPr>
        <p:spPr>
          <a:xfrm>
            <a:off x="8522208" y="2014573"/>
            <a:ext cx="29146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EG" sz="4400" dirty="0">
                <a:solidFill>
                  <a:srgbClr val="008A4A"/>
                </a:solidFill>
                <a:latin typeface="Saudi Bold" panose="020B0804010101010102" pitchFamily="34" charset="-78"/>
                <a:cs typeface="Saudi Bold" panose="020B0804010101010102" pitchFamily="34" charset="-78"/>
              </a:rPr>
              <a:t>رموز وطنية</a:t>
            </a:r>
            <a:endParaRPr lang="ar-EG" sz="3600" dirty="0">
              <a:solidFill>
                <a:srgbClr val="008A4A"/>
              </a:solidFill>
              <a:latin typeface="Saudi Bold" panose="020B0804010101010102" pitchFamily="34" charset="-78"/>
              <a:cs typeface="Saudi Bold" panose="020B0804010101010102" pitchFamily="34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0FF0735-9D96-7265-33E9-5B5A4231CB2D}"/>
              </a:ext>
            </a:extLst>
          </p:cNvPr>
          <p:cNvSpPr txBox="1"/>
          <p:nvPr/>
        </p:nvSpPr>
        <p:spPr>
          <a:xfrm>
            <a:off x="6720840" y="2957404"/>
            <a:ext cx="471601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العلم السعودي: رمز التوحيد والإسلام مكتوب عليه "لا إله إلا الله محمد رسول الله".</a:t>
            </a:r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الشعار الوطني: سيفان متقاطعان يعلوهما نخلة ترمز للخير والقوة.</a:t>
            </a:r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النشيد الوطني: يعزز قيم الفخر والانتماء للوطن.</a:t>
            </a:r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endParaRPr lang="en-US" sz="2000" dirty="0">
              <a:solidFill>
                <a:srgbClr val="00343A"/>
              </a:solidFill>
              <a:latin typeface="Saudi" panose="020B0504010101010102" pitchFamily="34" charset="-78"/>
              <a:cs typeface="Saudi" panose="020B0504010101010102" pitchFamily="34" charset="-78"/>
            </a:endParaRPr>
          </a:p>
          <a:p>
            <a:pPr algn="just" rtl="1"/>
            <a:r>
              <a:rPr lang="ar-EG" sz="2000" dirty="0">
                <a:solidFill>
                  <a:srgbClr val="00343A"/>
                </a:solidFill>
                <a:latin typeface="Saudi" panose="020B0504010101010102" pitchFamily="34" charset="-78"/>
                <a:cs typeface="Saudi" panose="020B0504010101010102" pitchFamily="34" charset="-78"/>
              </a:rPr>
              <a:t>هذه الرموز تمثل الهوية الوطنية للمملكة في الداخل والخارج.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4FB2DC1-32EE-6F86-C440-BD953BDBA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54" y="1330452"/>
            <a:ext cx="4301774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9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650</Words>
  <Application>Microsoft Office PowerPoint</Application>
  <PresentationFormat>شاشة عريضة</PresentationFormat>
  <Paragraphs>94</Paragraphs>
  <Slides>16</Slides>
  <Notes>8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2" baseType="lpstr">
      <vt:lpstr>Aptos</vt:lpstr>
      <vt:lpstr>Saudi Bold</vt:lpstr>
      <vt:lpstr>Times New Roman</vt:lpstr>
      <vt:lpstr>Arial</vt:lpstr>
      <vt:lpstr>Saudi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Hasan Selim</dc:creator>
  <cp:lastModifiedBy>Hasan Selim</cp:lastModifiedBy>
  <cp:revision>8</cp:revision>
  <dcterms:created xsi:type="dcterms:W3CDTF">2025-09-18T14:42:49Z</dcterms:created>
  <dcterms:modified xsi:type="dcterms:W3CDTF">2025-09-18T15:20:45Z</dcterms:modified>
</cp:coreProperties>
</file>